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4" r:id="rId19"/>
    <p:sldId id="275" r:id="rId20"/>
    <p:sldId id="276" r:id="rId21"/>
    <p:sldId id="273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470"/>
    <p:restoredTop sz="94599"/>
  </p:normalViewPr>
  <p:slideViewPr>
    <p:cSldViewPr snapToGrid="0" snapToObjects="1">
      <p:cViewPr>
        <p:scale>
          <a:sx n="91" d="100"/>
          <a:sy n="91" d="100"/>
        </p:scale>
        <p:origin x="144" y="4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10/22/17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10/22/17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10/22/17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10/22/17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10/22/17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10/22/17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10/22/17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10/22/17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10/22/17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10/22/17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10/22/17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10/22/17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Chapter 6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2513996"/>
          </a:xfrm>
        </p:spPr>
        <p:txBody>
          <a:bodyPr>
            <a:noAutofit/>
          </a:bodyPr>
          <a:lstStyle/>
          <a:p>
            <a:pPr algn="ctr"/>
            <a:r>
              <a:rPr lang="en-US" sz="3600" dirty="0" smtClean="0"/>
              <a:t>Accountability an Workplace Relationships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1685242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Personal Accountability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Come to work with a positive attitude</a:t>
            </a:r>
          </a:p>
          <a:p>
            <a:r>
              <a:rPr lang="en-US" dirty="0" smtClean="0"/>
              <a:t>Give 100% effort </a:t>
            </a:r>
          </a:p>
          <a:p>
            <a:r>
              <a:rPr lang="en-US" dirty="0" smtClean="0"/>
              <a:t>Be on time </a:t>
            </a:r>
          </a:p>
          <a:p>
            <a:r>
              <a:rPr lang="en-US" dirty="0" smtClean="0"/>
              <a:t>Do what is expected </a:t>
            </a:r>
          </a:p>
          <a:p>
            <a:r>
              <a:rPr lang="en-US" dirty="0" smtClean="0"/>
              <a:t>Do not miss work unless you are truly ill</a:t>
            </a:r>
          </a:p>
          <a:p>
            <a:r>
              <a:rPr lang="en-US" dirty="0" smtClean="0"/>
              <a:t>Reserve personal leave days for emergencies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49614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During Work Hours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not surf the internet</a:t>
            </a:r>
          </a:p>
          <a:p>
            <a:r>
              <a:rPr lang="en-US" dirty="0" smtClean="0"/>
              <a:t>Do not waste company time for personal business </a:t>
            </a:r>
          </a:p>
          <a:p>
            <a:r>
              <a:rPr lang="en-US" dirty="0" smtClean="0"/>
              <a:t>When an employee is constantly late, absent, or not completing their duties other employees must assume the responsibilities of this employee</a:t>
            </a:r>
          </a:p>
          <a:p>
            <a:pPr lvl="1"/>
            <a:r>
              <a:rPr lang="en-US" dirty="0" smtClean="0"/>
              <a:t>This leads to poor workplace relationships and</a:t>
            </a:r>
          </a:p>
          <a:p>
            <a:pPr lvl="1"/>
            <a:r>
              <a:rPr lang="en-US" dirty="0" smtClean="0"/>
              <a:t>Affects productivity</a:t>
            </a:r>
          </a:p>
        </p:txBody>
      </p:sp>
    </p:spTree>
    <p:extLst>
      <p:ext uri="{BB962C8B-B14F-4D97-AF65-F5344CB8AC3E}">
        <p14:creationId xmlns:p14="http://schemas.microsoft.com/office/powerpoint/2010/main" val="6182408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Workplace Relationships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Behave professionally and respectfully, no matter who is watching</a:t>
            </a:r>
          </a:p>
          <a:p>
            <a:r>
              <a:rPr lang="en-US" dirty="0" smtClean="0"/>
              <a:t>Treat everyone with respect </a:t>
            </a:r>
          </a:p>
          <a:p>
            <a:r>
              <a:rPr lang="en-US" dirty="0" smtClean="0"/>
              <a:t>Strong friendships at work can be equally as damaging as having enemies</a:t>
            </a:r>
          </a:p>
          <a:p>
            <a:pPr lvl="1"/>
            <a:r>
              <a:rPr lang="en-US" dirty="0" smtClean="0"/>
              <a:t>Can lead to too much socializing </a:t>
            </a:r>
          </a:p>
          <a:p>
            <a:pPr lvl="1"/>
            <a:r>
              <a:rPr lang="en-US" dirty="0" smtClean="0"/>
              <a:t>Creates distrust among employees who are not included in your circle of friends</a:t>
            </a:r>
          </a:p>
          <a:p>
            <a:pPr lvl="1"/>
            <a:r>
              <a:rPr lang="en-US" dirty="0" smtClean="0"/>
              <a:t>Creates the potential for you to subconsciously show favoritism toward your friends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38954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Executives/Senior officials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given the opportunity, project a positive, professional image.  </a:t>
            </a:r>
          </a:p>
          <a:p>
            <a:pPr lvl="1"/>
            <a:r>
              <a:rPr lang="en-US" dirty="0" smtClean="0"/>
              <a:t>Highlight successes of your department instead of personal accomplishments</a:t>
            </a:r>
          </a:p>
          <a:p>
            <a:pPr lvl="1"/>
            <a:r>
              <a:rPr lang="en-US" dirty="0" smtClean="0"/>
              <a:t>Do not dominate the conversation</a:t>
            </a:r>
          </a:p>
          <a:p>
            <a:pPr lvl="1"/>
            <a:r>
              <a:rPr lang="en-US" dirty="0" smtClean="0"/>
              <a:t>Do not speak poorly of anybody </a:t>
            </a:r>
          </a:p>
          <a:p>
            <a:pPr lvl="1"/>
            <a:r>
              <a:rPr lang="en-US" dirty="0" smtClean="0"/>
              <a:t>Use networking encounters with executives as opportunities to create favorable impressions</a:t>
            </a:r>
          </a:p>
        </p:txBody>
      </p:sp>
    </p:spTree>
    <p:extLst>
      <p:ext uri="{BB962C8B-B14F-4D97-AF65-F5344CB8AC3E}">
        <p14:creationId xmlns:p14="http://schemas.microsoft.com/office/powerpoint/2010/main" val="12561865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Boss Styles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good boss is:</a:t>
            </a:r>
          </a:p>
          <a:p>
            <a:pPr lvl="1"/>
            <a:r>
              <a:rPr lang="en-US" dirty="0" smtClean="0"/>
              <a:t>Respectful</a:t>
            </a:r>
          </a:p>
          <a:p>
            <a:pPr lvl="1"/>
            <a:r>
              <a:rPr lang="en-US" dirty="0" smtClean="0"/>
              <a:t>Fair</a:t>
            </a:r>
          </a:p>
          <a:p>
            <a:pPr lvl="1"/>
            <a:r>
              <a:rPr lang="en-US" dirty="0" smtClean="0"/>
              <a:t>Will groom you for promotion</a:t>
            </a:r>
          </a:p>
          <a:p>
            <a:pPr lvl="1"/>
            <a:r>
              <a:rPr lang="en-US" dirty="0" smtClean="0"/>
              <a:t>Keep the relationship professional</a:t>
            </a:r>
          </a:p>
          <a:p>
            <a:pPr lvl="1"/>
            <a:r>
              <a:rPr lang="en-US" dirty="0" smtClean="0"/>
              <a:t>Use the relationship as a mentoring opportunity </a:t>
            </a:r>
            <a:endParaRPr lang="en-US" dirty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508848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Boss appears incompetent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Ask yourself if the negative perception is fact or based on your own insecurities</a:t>
            </a:r>
          </a:p>
          <a:p>
            <a:r>
              <a:rPr lang="en-US" dirty="0" smtClean="0"/>
              <a:t>Remain professional and respectful</a:t>
            </a:r>
          </a:p>
          <a:p>
            <a:r>
              <a:rPr lang="en-US" dirty="0" smtClean="0"/>
              <a:t>Do your best work</a:t>
            </a:r>
          </a:p>
          <a:p>
            <a:r>
              <a:rPr lang="en-US" dirty="0" smtClean="0"/>
              <a:t>Do not allow personal feelings to affect your performance</a:t>
            </a:r>
          </a:p>
          <a:p>
            <a:r>
              <a:rPr lang="en-US" dirty="0" smtClean="0"/>
              <a:t>Do not bad mouth the boss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00142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Abusive Boss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Boss is constantly belittling or intimidating his or her employees</a:t>
            </a:r>
          </a:p>
          <a:p>
            <a:r>
              <a:rPr lang="en-US" dirty="0" smtClean="0"/>
              <a:t>They will use coercive power to make themselves feel better</a:t>
            </a:r>
          </a:p>
          <a:p>
            <a:r>
              <a:rPr lang="en-US" dirty="0" smtClean="0"/>
              <a:t>If the relationship is affecting your work contact someone in the human resource department </a:t>
            </a:r>
          </a:p>
          <a:p>
            <a:r>
              <a:rPr lang="en-US" dirty="0" smtClean="0"/>
              <a:t>Keep documentation of facts </a:t>
            </a:r>
          </a:p>
          <a:p>
            <a:r>
              <a:rPr lang="en-US" dirty="0" smtClean="0"/>
              <a:t>Document facts not emotions</a:t>
            </a:r>
          </a:p>
          <a:p>
            <a:r>
              <a:rPr lang="en-US" dirty="0" smtClean="0"/>
              <a:t>If situation does not improve quietly search for a different job within the company or outside of the company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941095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Colleagues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 cautious of friends developed at work</a:t>
            </a:r>
          </a:p>
          <a:p>
            <a:pPr lvl="1"/>
            <a:r>
              <a:rPr lang="en-US" dirty="0" smtClean="0"/>
              <a:t>If there is a misunderstanding work and personal relationship can be affected</a:t>
            </a:r>
          </a:p>
          <a:p>
            <a:pPr lvl="1"/>
            <a:r>
              <a:rPr lang="en-US" dirty="0" smtClean="0"/>
              <a:t>If one gets promoted, one could become the other’s boss</a:t>
            </a:r>
          </a:p>
        </p:txBody>
      </p:sp>
    </p:spTree>
    <p:extLst>
      <p:ext uri="{BB962C8B-B14F-4D97-AF65-F5344CB8AC3E}">
        <p14:creationId xmlns:p14="http://schemas.microsoft.com/office/powerpoint/2010/main" val="206989391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Others within an organization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Increase your professional network by meeting others within the company</a:t>
            </a:r>
          </a:p>
          <a:p>
            <a:r>
              <a:rPr lang="en-US" dirty="0" smtClean="0"/>
              <a:t>Even when others steer conversation in a negative manner, keep your comments positive</a:t>
            </a:r>
          </a:p>
          <a:p>
            <a:r>
              <a:rPr lang="en-US" dirty="0" smtClean="0"/>
              <a:t>Defend coworkers when others are negative about them </a:t>
            </a:r>
          </a:p>
          <a:p>
            <a:r>
              <a:rPr lang="en-US" dirty="0" smtClean="0"/>
              <a:t>Do not contribute to gossip and rumors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942025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Corporate culture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Company’s personality reflected through its employees’ behavior </a:t>
            </a:r>
          </a:p>
          <a:p>
            <a:r>
              <a:rPr lang="en-US" dirty="0" smtClean="0"/>
              <a:t>Shared values and beliefs</a:t>
            </a:r>
          </a:p>
        </p:txBody>
      </p:sp>
    </p:spTree>
    <p:extLst>
      <p:ext uri="{BB962C8B-B14F-4D97-AF65-F5344CB8AC3E}">
        <p14:creationId xmlns:p14="http://schemas.microsoft.com/office/powerpoint/2010/main" val="6652114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6591" y="422031"/>
            <a:ext cx="7740959" cy="5043732"/>
          </a:xfrm>
        </p:spPr>
      </p:pic>
    </p:spTree>
    <p:extLst>
      <p:ext uri="{BB962C8B-B14F-4D97-AF65-F5344CB8AC3E}">
        <p14:creationId xmlns:p14="http://schemas.microsoft.com/office/powerpoint/2010/main" val="113030531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Employee Morale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Attitude employees have toward the company</a:t>
            </a:r>
          </a:p>
          <a:p>
            <a:r>
              <a:rPr lang="en-US" dirty="0" smtClean="0"/>
              <a:t>Corporate culture has an enormous impact on </a:t>
            </a:r>
            <a:r>
              <a:rPr lang="en-US" smtClean="0"/>
              <a:t>employee morale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1484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8251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4118" y="253218"/>
            <a:ext cx="8501734" cy="5118308"/>
          </a:xfrm>
        </p:spPr>
      </p:pic>
    </p:spTree>
    <p:extLst>
      <p:ext uri="{BB962C8B-B14F-4D97-AF65-F5344CB8AC3E}">
        <p14:creationId xmlns:p14="http://schemas.microsoft.com/office/powerpoint/2010/main" val="10199234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Accountability and Empowerment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Accountability – taking personal responsibility for ensuring your work reflects positively on both you and your company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06623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Empowerment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Pushing power and decision making to the individuals who are closest to the customer in an effort to increase quality, customer satisfaction, and profits.  </a:t>
            </a:r>
          </a:p>
          <a:p>
            <a:pPr lvl="1"/>
            <a:r>
              <a:rPr lang="en-US" sz="2400" dirty="0" smtClean="0"/>
              <a:t>Telling someone to do something is different than teaching someone the correct behavior (training) 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015180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Responsibility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Accepting the power that is being given to you</a:t>
            </a:r>
            <a:endParaRPr lang="en-US" sz="3200" dirty="0"/>
          </a:p>
          <a:p>
            <a:endParaRPr lang="en-US" sz="3200" dirty="0" smtClean="0"/>
          </a:p>
          <a:p>
            <a:r>
              <a:rPr lang="en-US" sz="3200" dirty="0" smtClean="0"/>
              <a:t>The concept of empowerment and responsibility are useless without accountability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9232848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Accountability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You will report back to whoever empowered you to carry out a specific responsibility </a:t>
            </a:r>
          </a:p>
          <a:p>
            <a:endParaRPr lang="en-US" sz="3200" dirty="0"/>
          </a:p>
          <a:p>
            <a:r>
              <a:rPr lang="en-US" sz="3200" dirty="0" smtClean="0"/>
              <a:t>In businesses employees are accountable to each other, their bosses, their customers, and their investors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8373421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gain respect and credibility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Ask for and assume new tasks</a:t>
            </a:r>
          </a:p>
          <a:p>
            <a:r>
              <a:rPr lang="en-US" dirty="0" smtClean="0"/>
              <a:t>Ask your boss to teach you new tasks</a:t>
            </a:r>
          </a:p>
          <a:p>
            <a:r>
              <a:rPr lang="en-US" dirty="0" smtClean="0"/>
              <a:t>Assume responsibility for these new tasks and report back on your performance</a:t>
            </a:r>
          </a:p>
          <a:p>
            <a:pPr lvl="1"/>
            <a:r>
              <a:rPr lang="en-US" dirty="0" smtClean="0"/>
              <a:t>Each project must have a measurable goal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68399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 you increase workplace responsibilities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	ask for assistance </a:t>
            </a:r>
          </a:p>
          <a:p>
            <a:r>
              <a:rPr lang="en-US" dirty="0" smtClean="0"/>
              <a:t>2. 	when you make mistakes, apologize if necessary and do not blame others</a:t>
            </a:r>
          </a:p>
          <a:p>
            <a:pPr lvl="1"/>
            <a:r>
              <a:rPr lang="en-US" dirty="0" smtClean="0"/>
              <a:t>Determine what went wrong and why</a:t>
            </a:r>
          </a:p>
          <a:p>
            <a:pPr lvl="1"/>
            <a:r>
              <a:rPr lang="en-US" dirty="0" smtClean="0"/>
              <a:t>Learn from mistakes </a:t>
            </a:r>
          </a:p>
          <a:p>
            <a:pPr lvl="1"/>
            <a:r>
              <a:rPr lang="en-US" dirty="0" smtClean="0"/>
              <a:t>Do better in the future</a:t>
            </a:r>
          </a:p>
        </p:txBody>
      </p:sp>
    </p:spTree>
    <p:extLst>
      <p:ext uri="{BB962C8B-B14F-4D97-AF65-F5344CB8AC3E}">
        <p14:creationId xmlns:p14="http://schemas.microsoft.com/office/powerpoint/2010/main" val="899912097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79</TotalTime>
  <Words>589</Words>
  <Application>Microsoft Macintosh PowerPoint</Application>
  <PresentationFormat>Widescreen</PresentationFormat>
  <Paragraphs>87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4" baseType="lpstr">
      <vt:lpstr>Gill Sans MT</vt:lpstr>
      <vt:lpstr>Arial</vt:lpstr>
      <vt:lpstr>Gallery</vt:lpstr>
      <vt:lpstr>Chapter 6</vt:lpstr>
      <vt:lpstr>PowerPoint Presentation</vt:lpstr>
      <vt:lpstr>PowerPoint Presentation</vt:lpstr>
      <vt:lpstr>Accountability and Empowerment</vt:lpstr>
      <vt:lpstr>Empowerment</vt:lpstr>
      <vt:lpstr>Responsibility </vt:lpstr>
      <vt:lpstr>Accountability </vt:lpstr>
      <vt:lpstr>How to gain respect and credibility</vt:lpstr>
      <vt:lpstr>As you increase workplace responsibilities</vt:lpstr>
      <vt:lpstr>Personal Accountability </vt:lpstr>
      <vt:lpstr>During Work Hours</vt:lpstr>
      <vt:lpstr>Workplace Relationships</vt:lpstr>
      <vt:lpstr>Executives/Senior officials </vt:lpstr>
      <vt:lpstr>Boss Styles</vt:lpstr>
      <vt:lpstr>Boss appears incompetent </vt:lpstr>
      <vt:lpstr>Abusive Boss</vt:lpstr>
      <vt:lpstr>Colleagues</vt:lpstr>
      <vt:lpstr>Others within an organization</vt:lpstr>
      <vt:lpstr>Corporate culture</vt:lpstr>
      <vt:lpstr>Employee Morale</vt:lpstr>
      <vt:lpstr>PowerPoint Presentation</vt:lpstr>
    </vt:vector>
  </TitlesOfParts>
  <Company/>
  <LinksUpToDate>false</LinksUpToDate>
  <SharedDoc>false</SharedDoc>
  <HyperlinksChanged>false</HyperlinksChanged>
  <AppVersion>15.0039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6</dc:title>
  <dc:creator>Tammy Pilkington</dc:creator>
  <cp:lastModifiedBy>Tammy Pilkington</cp:lastModifiedBy>
  <cp:revision>6</cp:revision>
  <dcterms:created xsi:type="dcterms:W3CDTF">2017-10-22T19:35:21Z</dcterms:created>
  <dcterms:modified xsi:type="dcterms:W3CDTF">2017-10-22T20:55:20Z</dcterms:modified>
</cp:coreProperties>
</file>